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71"/>
  </p:notesMasterIdLst>
  <p:handoutMasterIdLst>
    <p:handoutMasterId r:id="rId72"/>
  </p:handoutMasterIdLst>
  <p:sldIdLst>
    <p:sldId id="2147480104" r:id="rId4"/>
    <p:sldId id="2147479923" r:id="rId5"/>
    <p:sldId id="2147480109" r:id="rId6"/>
    <p:sldId id="2147479947" r:id="rId7"/>
    <p:sldId id="2147479969" r:id="rId8"/>
    <p:sldId id="261" r:id="rId9"/>
    <p:sldId id="301" r:id="rId10"/>
    <p:sldId id="2147482790" r:id="rId11"/>
    <p:sldId id="2147482791" r:id="rId12"/>
    <p:sldId id="2147482792" r:id="rId13"/>
    <p:sldId id="2147482793" r:id="rId14"/>
    <p:sldId id="2147479965" r:id="rId15"/>
    <p:sldId id="2147480044" r:id="rId16"/>
    <p:sldId id="2147482795" r:id="rId17"/>
    <p:sldId id="302" r:id="rId18"/>
    <p:sldId id="303" r:id="rId19"/>
    <p:sldId id="313" r:id="rId20"/>
    <p:sldId id="305" r:id="rId21"/>
    <p:sldId id="307" r:id="rId22"/>
    <p:sldId id="2147482798" r:id="rId23"/>
    <p:sldId id="2147482796" r:id="rId24"/>
    <p:sldId id="2147479986" r:id="rId25"/>
    <p:sldId id="2147482797" r:id="rId26"/>
    <p:sldId id="2147482799" r:id="rId27"/>
    <p:sldId id="2147482800" r:id="rId28"/>
    <p:sldId id="2147479971" r:id="rId29"/>
    <p:sldId id="2147482801" r:id="rId30"/>
    <p:sldId id="2147480046" r:id="rId31"/>
    <p:sldId id="2147480024" r:id="rId32"/>
    <p:sldId id="2147480025" r:id="rId33"/>
    <p:sldId id="2147479955" r:id="rId34"/>
    <p:sldId id="2147480031" r:id="rId35"/>
    <p:sldId id="2147480030" r:id="rId36"/>
    <p:sldId id="2147480029" r:id="rId37"/>
    <p:sldId id="2147480110" r:id="rId38"/>
    <p:sldId id="2147480108" r:id="rId39"/>
    <p:sldId id="2147480066" r:id="rId40"/>
    <p:sldId id="2147482789" r:id="rId41"/>
    <p:sldId id="2147479981" r:id="rId42"/>
    <p:sldId id="2147479974" r:id="rId43"/>
    <p:sldId id="2147480039" r:id="rId44"/>
    <p:sldId id="2147479979" r:id="rId45"/>
    <p:sldId id="2147479956" r:id="rId46"/>
    <p:sldId id="2147479957" r:id="rId47"/>
    <p:sldId id="2147480112" r:id="rId48"/>
    <p:sldId id="2147480113" r:id="rId49"/>
    <p:sldId id="2147479959" r:id="rId50"/>
    <p:sldId id="2147479960" r:id="rId51"/>
    <p:sldId id="2147479962" r:id="rId52"/>
    <p:sldId id="2147480079" r:id="rId53"/>
    <p:sldId id="2147479964" r:id="rId54"/>
    <p:sldId id="2147480076" r:id="rId55"/>
    <p:sldId id="2147480050" r:id="rId56"/>
    <p:sldId id="2147479990" r:id="rId57"/>
    <p:sldId id="2147479991" r:id="rId58"/>
    <p:sldId id="2147479992" r:id="rId59"/>
    <p:sldId id="2147480097" r:id="rId60"/>
    <p:sldId id="2147480006" r:id="rId61"/>
    <p:sldId id="2147480080" r:id="rId62"/>
    <p:sldId id="2147482788" r:id="rId63"/>
    <p:sldId id="2147480026" r:id="rId64"/>
    <p:sldId id="2147480056" r:id="rId65"/>
    <p:sldId id="2147480034" r:id="rId66"/>
    <p:sldId id="2147480035" r:id="rId67"/>
    <p:sldId id="2147480059" r:id="rId68"/>
    <p:sldId id="2147480060" r:id="rId69"/>
    <p:sldId id="2147479792" r:id="rId70"/>
  </p:sldIdLst>
  <p:sldSz cx="12192000" cy="6858000"/>
  <p:notesSz cx="6858000" cy="9144000"/>
  <p:embeddedFontLs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  <p:embeddedFont>
      <p:font typeface="Open Sans SemiBold" panose="020B0706030804020204" pitchFamily="34" charset="0"/>
      <p:bold r:id="rId81"/>
      <p:boldItalic r:id="rId82"/>
    </p:embeddedFont>
    <p:embeddedFont>
      <p:font typeface="Segoe Sans Text" pitchFamily="2" charset="0"/>
      <p:regular r:id="rId83"/>
      <p:bold r:id="rId84"/>
    </p:embeddedFont>
    <p:embeddedFont>
      <p:font typeface="Segoe UI" panose="020B0502040204020203" pitchFamily="34" charset="0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BEBC51B-B88B-4AE4-8478-0F95EE84F165}">
          <p14:sldIdLst>
            <p14:sldId id="2147480104"/>
            <p14:sldId id="2147479923"/>
          </p14:sldIdLst>
        </p14:section>
        <p14:section name="Why Clean Architecture" id="{1588D2DD-7526-4E2A-805C-721F64D91A8E}">
          <p14:sldIdLst>
            <p14:sldId id="2147480109"/>
          </p14:sldIdLst>
        </p14:section>
        <p14:section name="2 - Headline only slides" id="{D1C1D983-152B-C840-9473-185250523AC9}">
          <p14:sldIdLst>
            <p14:sldId id="2147479947"/>
            <p14:sldId id="2147479969"/>
            <p14:sldId id="261"/>
            <p14:sldId id="301"/>
            <p14:sldId id="2147482790"/>
            <p14:sldId id="2147482791"/>
            <p14:sldId id="2147482792"/>
            <p14:sldId id="2147482793"/>
            <p14:sldId id="2147479965"/>
            <p14:sldId id="2147480044"/>
          </p14:sldIdLst>
        </p14:section>
        <p14:section name="Organizing Clean Arch" id="{3F3BD330-547A-4A8C-93A2-C78D7586789A}">
          <p14:sldIdLst>
            <p14:sldId id="2147482795"/>
            <p14:sldId id="302"/>
            <p14:sldId id="303"/>
            <p14:sldId id="313"/>
            <p14:sldId id="305"/>
            <p14:sldId id="307"/>
            <p14:sldId id="2147482798"/>
          </p14:sldIdLst>
        </p14:section>
        <p14:section name="Using the Template" id="{93CA586B-067E-FD48-9DD1-5E50DEAEC65A}">
          <p14:sldIdLst>
            <p14:sldId id="2147482796"/>
            <p14:sldId id="2147479986"/>
            <p14:sldId id="2147482797"/>
            <p14:sldId id="2147482799"/>
            <p14:sldId id="2147482800"/>
            <p14:sldId id="2147479971"/>
            <p14:sldId id="2147482801"/>
          </p14:sldIdLst>
        </p14:section>
        <p14:section name="4 - Demo speaker intro slides" id="{400F4C69-B841-7448-8A82-665672F2D72B}">
          <p14:sldIdLst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80110"/>
            <p14:sldId id="2147480108"/>
            <p14:sldId id="2147480066"/>
            <p14:sldId id="2147482789"/>
            <p14:sldId id="2147479981"/>
            <p14:sldId id="2147479974"/>
            <p14:sldId id="2147480039"/>
            <p14:sldId id="214747997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1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2.fntdata"/><Relationship Id="rId89" Type="http://schemas.openxmlformats.org/officeDocument/2006/relationships/commentAuthors" Target="commentAuthor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95" Type="http://schemas.microsoft.com/office/2018/10/relationships/authors" Target="author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4.fntdata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5.fntdata"/><Relationship Id="rId61" Type="http://schemas.openxmlformats.org/officeDocument/2006/relationships/slide" Target="slides/slide58.xml"/><Relationship Id="rId82" Type="http://schemas.openxmlformats.org/officeDocument/2006/relationships/font" Target="fonts/font1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11/13/2024 9:18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11/13/2024 9:18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</a:p>
          <a:p>
            <a:endParaRPr lang="en-US" dirty="0"/>
          </a:p>
          <a:p>
            <a:r>
              <a:rPr lang="en-US" dirty="0"/>
              <a:t>Look! It uses Hexagons! Let’s call it Hexagonal Architecture?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9:26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3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2B6CE-5B75-615F-F47B-6E8460866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64BD7-A9FF-27FC-E652-9BE143DE5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46C195-66C8-8C59-524C-44BC3BBDB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A875D-D366-6E13-C9A3-300A557DE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2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Take questions!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10:17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5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9:18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9:18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11/13/2024 9:18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36881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8034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53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5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  <p:sldLayoutId id="2147485851" r:id="rId51"/>
    <p:sldLayoutId id="2147485852" r:id="rId52"/>
    <p:sldLayoutId id="2147485853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://www.paciellogroup.com/resources/contrastAnalys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332875" cy="2885405"/>
          </a:xfrm>
        </p:spPr>
        <p:txBody>
          <a:bodyPr/>
          <a:lstStyle/>
          <a:p>
            <a:r>
              <a:rPr lang="en-US" sz="6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Clean Architecture with .NET 9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9417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Steve “ardalis” Smith</a:t>
            </a:r>
          </a:p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NimblePros.com | Ardalis.com</a:t>
            </a:r>
          </a:p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     @ardalis.com | YouTube.com/ardalis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CF69C7-C085-10C4-EBB4-B3227D5C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69" y="5020431"/>
            <a:ext cx="302297" cy="26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CCF95-BC89-F83A-0D8D-6A3E489A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7BC0-1035-758B-7FB9-5F7D5515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368" y="2197894"/>
            <a:ext cx="7305914" cy="2462213"/>
          </a:xfrm>
        </p:spPr>
        <p:txBody>
          <a:bodyPr/>
          <a:lstStyle/>
          <a:p>
            <a:pPr algn="l"/>
            <a:r>
              <a:rPr lang="en-US" dirty="0"/>
              <a:t>Prevent (accidental) dependence on infrastructure by enforcing dependency rules</a:t>
            </a:r>
          </a:p>
        </p:txBody>
      </p:sp>
    </p:spTree>
    <p:extLst>
      <p:ext uri="{BB962C8B-B14F-4D97-AF65-F5344CB8AC3E}">
        <p14:creationId xmlns:p14="http://schemas.microsoft.com/office/powerpoint/2010/main" val="4674989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5CD67-76BB-19E7-3857-8DF6E429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4F53-2BFE-704F-CAFE-F6514A8B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1351510"/>
            <a:ext cx="11060491" cy="4154984"/>
          </a:xfrm>
        </p:spPr>
        <p:txBody>
          <a:bodyPr/>
          <a:lstStyle/>
          <a:p>
            <a:r>
              <a:rPr lang="en-US" dirty="0"/>
              <a:t>Infrastructure Project depends on Core;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Thus, Core cannot depend on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6571879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2492990"/>
          </a:xfrm>
        </p:spPr>
        <p:txBody>
          <a:bodyPr/>
          <a:lstStyle/>
          <a:p>
            <a:r>
              <a:rPr lang="en-US" dirty="0"/>
              <a:t>(But it’s much easier to ignore those)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NetArchTest</a:t>
            </a:r>
            <a:br>
              <a:rPr lang="en-US" dirty="0"/>
            </a:br>
            <a:r>
              <a:rPr lang="en-US" dirty="0" err="1"/>
              <a:t>ArchUnit.Net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00" y="2197894"/>
            <a:ext cx="11060491" cy="1231106"/>
          </a:xfrm>
        </p:spPr>
        <p:txBody>
          <a:bodyPr/>
          <a:lstStyle/>
          <a:p>
            <a:r>
              <a:rPr lang="en-US" dirty="0"/>
              <a:t>This can also be enforced via </a:t>
            </a:r>
            <a:br>
              <a:rPr lang="en-US" dirty="0"/>
            </a:br>
            <a:r>
              <a:rPr lang="en-US" dirty="0"/>
              <a:t>Architecture Tests</a:t>
            </a:r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 err="1"/>
              <a:t>eShopOnWeb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7966839" cy="553998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NimblePros</a:t>
            </a:r>
            <a:r>
              <a:rPr lang="en-US" dirty="0"/>
              <a:t>/</a:t>
            </a:r>
            <a:r>
              <a:rPr lang="en-US" dirty="0" err="1"/>
              <a:t>eShopOnWeb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Previously</a:t>
            </a:r>
            <a:r>
              <a:rPr lang="en-US" dirty="0"/>
              <a:t>: GitHub.com/dotnet-architecture/</a:t>
            </a:r>
            <a:r>
              <a:rPr lang="en-US" dirty="0" err="1"/>
              <a:t>eShopOnWeb</a:t>
            </a:r>
            <a:endParaRPr lang="en-US" dirty="0"/>
          </a:p>
        </p:txBody>
      </p:sp>
      <p:pic>
        <p:nvPicPr>
          <p:cNvPr id="6" name="Picture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B8159732-8A67-9007-6579-24B88C47439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5556" b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A3489-4119-9E21-4346-2174E597E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0092-2C64-2DFC-C349-C3C2406A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D8AFB-69D0-BC99-BF7C-AE36EDC58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en-US" dirty="0"/>
              <a:t>How to organize code following Clean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674462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15AAB5-F655-CC08-B819-F8581266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00" y="1346274"/>
            <a:ext cx="7954227" cy="1231106"/>
          </a:xfrm>
        </p:spPr>
        <p:txBody>
          <a:bodyPr/>
          <a:lstStyle/>
          <a:p>
            <a:r>
              <a:rPr lang="en-US" dirty="0"/>
              <a:t>Clean Architecture 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D57A6-E4E5-FB8E-6644-B803BDB95430}"/>
              </a:ext>
            </a:extLst>
          </p:cNvPr>
          <p:cNvSpPr txBox="1"/>
          <p:nvPr/>
        </p:nvSpPr>
        <p:spPr>
          <a:xfrm>
            <a:off x="1004316" y="3747246"/>
            <a:ext cx="25818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Model all business rules and entities in the Core project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7B425C-B9F6-795F-3319-7DE2BB86A09D}"/>
              </a:ext>
            </a:extLst>
          </p:cNvPr>
          <p:cNvGrpSpPr/>
          <p:nvPr/>
        </p:nvGrpSpPr>
        <p:grpSpPr>
          <a:xfrm>
            <a:off x="421880" y="2967335"/>
            <a:ext cx="1397415" cy="923330"/>
            <a:chOff x="2923033" y="2330824"/>
            <a:chExt cx="1397415" cy="923330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555CBB3C-02CF-64A3-5030-06E4F0385E99}"/>
                </a:ext>
              </a:extLst>
            </p:cNvPr>
            <p:cNvSpPr/>
            <p:nvPr/>
          </p:nvSpPr>
          <p:spPr>
            <a:xfrm>
              <a:off x="3065929" y="2330824"/>
              <a:ext cx="1111624" cy="9233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AF92D0-5C4C-449C-AA76-298D0879785A}"/>
                </a:ext>
              </a:extLst>
            </p:cNvPr>
            <p:cNvSpPr/>
            <p:nvPr/>
          </p:nvSpPr>
          <p:spPr>
            <a:xfrm>
              <a:off x="2923033" y="2330824"/>
              <a:ext cx="139741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613E6E-F10D-C87A-4EA7-492F3D586A6C}"/>
              </a:ext>
            </a:extLst>
          </p:cNvPr>
          <p:cNvGrpSpPr/>
          <p:nvPr/>
        </p:nvGrpSpPr>
        <p:grpSpPr>
          <a:xfrm>
            <a:off x="4168588" y="2967335"/>
            <a:ext cx="1397415" cy="923330"/>
            <a:chOff x="5119386" y="2216944"/>
            <a:chExt cx="1397415" cy="923330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E65AFC69-D352-1F88-07FF-C20CCA98C615}"/>
                </a:ext>
              </a:extLst>
            </p:cNvPr>
            <p:cNvSpPr/>
            <p:nvPr/>
          </p:nvSpPr>
          <p:spPr>
            <a:xfrm>
              <a:off x="5262282" y="2216944"/>
              <a:ext cx="1111624" cy="9233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E6528E-D3A1-73CB-E11B-78D2D39994ED}"/>
                </a:ext>
              </a:extLst>
            </p:cNvPr>
            <p:cNvSpPr/>
            <p:nvPr/>
          </p:nvSpPr>
          <p:spPr>
            <a:xfrm>
              <a:off x="5119386" y="2216944"/>
              <a:ext cx="139741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3088C0-51B4-69C4-1058-FFFFB7E0B719}"/>
              </a:ext>
            </a:extLst>
          </p:cNvPr>
          <p:cNvGrpSpPr/>
          <p:nvPr/>
        </p:nvGrpSpPr>
        <p:grpSpPr>
          <a:xfrm>
            <a:off x="7915296" y="2967335"/>
            <a:ext cx="1397415" cy="923330"/>
            <a:chOff x="5495904" y="3657600"/>
            <a:chExt cx="1397415" cy="92333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4E2562A1-35FE-39B5-49C7-1531D32181DE}"/>
                </a:ext>
              </a:extLst>
            </p:cNvPr>
            <p:cNvSpPr/>
            <p:nvPr/>
          </p:nvSpPr>
          <p:spPr>
            <a:xfrm>
              <a:off x="5638800" y="3657600"/>
              <a:ext cx="1111624" cy="9233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359123-8C6F-1616-01AE-CE8137F41850}"/>
                </a:ext>
              </a:extLst>
            </p:cNvPr>
            <p:cNvSpPr/>
            <p:nvPr/>
          </p:nvSpPr>
          <p:spPr>
            <a:xfrm>
              <a:off x="5495904" y="3657600"/>
              <a:ext cx="1397415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36B6822-5203-F954-5C85-83D407AE6331}"/>
              </a:ext>
            </a:extLst>
          </p:cNvPr>
          <p:cNvSpPr txBox="1"/>
          <p:nvPr/>
        </p:nvSpPr>
        <p:spPr>
          <a:xfrm>
            <a:off x="4716247" y="3747246"/>
            <a:ext cx="25818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All dependencies flow toward the Core project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39294-9D2C-4506-AA5E-C25C5A7C3536}"/>
              </a:ext>
            </a:extLst>
          </p:cNvPr>
          <p:cNvSpPr txBox="1"/>
          <p:nvPr/>
        </p:nvSpPr>
        <p:spPr>
          <a:xfrm>
            <a:off x="8639551" y="3756210"/>
            <a:ext cx="3130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Inner projects define interfaces; outer projects implement them</a:t>
            </a:r>
          </a:p>
        </p:txBody>
      </p:sp>
    </p:spTree>
    <p:extLst>
      <p:ext uri="{BB962C8B-B14F-4D97-AF65-F5344CB8AC3E}">
        <p14:creationId xmlns:p14="http://schemas.microsoft.com/office/powerpoint/2010/main" val="204368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510723-FB28-31BF-F470-014F3036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55" y="296829"/>
            <a:ext cx="5203712" cy="1231106"/>
          </a:xfrm>
        </p:spPr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accent6"/>
                </a:solidFill>
              </a:rPr>
              <a:t>Core</a:t>
            </a:r>
            <a:r>
              <a:rPr lang="en-US" dirty="0"/>
              <a:t> project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707A8692-89DB-A8CE-5B0E-33F33E912898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02D8CDD3-1684-08A4-2B4B-AA840E381493}"/>
              </a:ext>
            </a:extLst>
          </p:cNvPr>
          <p:cNvSpPr/>
          <p:nvPr/>
        </p:nvSpPr>
        <p:spPr>
          <a:xfrm>
            <a:off x="2743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Entities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2D586299-A860-A620-3C26-EB50B0085869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 Objects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9EF71B21-3FC5-6CE8-04C4-89333760363C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Aggregates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F27BF51E-4FBE-25C4-70D6-2179D7320454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Domain Services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A692AAE0-5CCF-ADC1-45CA-965CF8234A3B}"/>
              </a:ext>
            </a:extLst>
          </p:cNvPr>
          <p:cNvSpPr/>
          <p:nvPr/>
        </p:nvSpPr>
        <p:spPr>
          <a:xfrm>
            <a:off x="6633882" y="1898122"/>
            <a:ext cx="1645920" cy="662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Events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B03EC74A-512B-F2D4-9525-0B49ABACA7BB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Domain Exceptions</a:t>
            </a: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6D81DB1C-E456-6F04-0915-74A9A8EDF893}"/>
              </a:ext>
            </a:extLst>
          </p:cNvPr>
          <p:cNvSpPr/>
          <p:nvPr/>
        </p:nvSpPr>
        <p:spPr>
          <a:xfrm>
            <a:off x="6633882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Specifications</a:t>
            </a: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D3BF69A3-5F7D-9C11-6CAC-84DFC452A906}"/>
              </a:ext>
            </a:extLst>
          </p:cNvPr>
          <p:cNvSpPr/>
          <p:nvPr/>
        </p:nvSpPr>
        <p:spPr>
          <a:xfrm>
            <a:off x="8507506" y="1898122"/>
            <a:ext cx="1645920" cy="6629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Handlers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DE8D5A67-443D-5AD8-2775-9FF01817C15F}"/>
              </a:ext>
            </a:extLst>
          </p:cNvPr>
          <p:cNvSpPr/>
          <p:nvPr/>
        </p:nvSpPr>
        <p:spPr>
          <a:xfrm>
            <a:off x="6633882" y="3633999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(Smart)Enums</a:t>
            </a:r>
          </a:p>
        </p:txBody>
      </p:sp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879DB5A7-7293-BD70-7921-CECB61D5DBD6}"/>
              </a:ext>
            </a:extLst>
          </p:cNvPr>
          <p:cNvSpPr/>
          <p:nvPr/>
        </p:nvSpPr>
        <p:spPr>
          <a:xfrm>
            <a:off x="6633882" y="4509244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Custom Guards</a:t>
            </a:r>
          </a:p>
        </p:txBody>
      </p:sp>
    </p:spTree>
    <p:extLst>
      <p:ext uri="{BB962C8B-B14F-4D97-AF65-F5344CB8AC3E}">
        <p14:creationId xmlns:p14="http://schemas.microsoft.com/office/powerpoint/2010/main" val="28440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510723-FB28-31BF-F470-014F3036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56" y="311461"/>
            <a:ext cx="5443720" cy="1231106"/>
          </a:xfrm>
        </p:spPr>
        <p:txBody>
          <a:bodyPr/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accent6"/>
                </a:solidFill>
              </a:rPr>
              <a:t>Use Cases </a:t>
            </a:r>
            <a:r>
              <a:rPr lang="en-US" dirty="0"/>
              <a:t>project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707A8692-89DB-A8CE-5B0E-33F33E912898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Commands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2D586299-A860-A620-3C26-EB50B0085869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DTOs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9EF71B21-3FC5-6CE8-04C4-89333760363C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Queries</a:t>
            </a:r>
          </a:p>
        </p:txBody>
      </p:sp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DD1BFD3C-D695-59A3-CBF1-320455E575FC}"/>
              </a:ext>
            </a:extLst>
          </p:cNvPr>
          <p:cNvSpPr/>
          <p:nvPr/>
        </p:nvSpPr>
        <p:spPr>
          <a:xfrm>
            <a:off x="2711824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  <a:p>
            <a:pPr algn="ctr"/>
            <a:r>
              <a:rPr lang="en-US" dirty="0"/>
              <a:t>Handlers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0104ECBE-1AE7-1096-BCF6-F328A2E62936}"/>
              </a:ext>
            </a:extLst>
          </p:cNvPr>
          <p:cNvSpPr/>
          <p:nvPr/>
        </p:nvSpPr>
        <p:spPr>
          <a:xfrm>
            <a:off x="2711824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  <a:p>
            <a:pPr algn="ctr"/>
            <a:r>
              <a:rPr lang="en-US" dirty="0"/>
              <a:t>Handlers</a:t>
            </a: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1B7D2C1E-C250-F30B-E449-94901E1E2703}"/>
              </a:ext>
            </a:extLst>
          </p:cNvPr>
          <p:cNvSpPr/>
          <p:nvPr/>
        </p:nvSpPr>
        <p:spPr>
          <a:xfrm>
            <a:off x="838200" y="450610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Behaviors</a:t>
            </a:r>
          </a:p>
        </p:txBody>
      </p:sp>
    </p:spTree>
    <p:extLst>
      <p:ext uri="{BB962C8B-B14F-4D97-AF65-F5344CB8AC3E}">
        <p14:creationId xmlns:p14="http://schemas.microsoft.com/office/powerpoint/2010/main" val="369332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" grpId="0" animBg="1"/>
      <p:bldP spid="3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510723-FB28-31BF-F470-014F3036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86" y="308478"/>
            <a:ext cx="5443720" cy="123110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accent6"/>
                </a:solidFill>
              </a:rPr>
              <a:t>Infrastructure</a:t>
            </a:r>
            <a:r>
              <a:rPr lang="en-US" dirty="0"/>
              <a:t> project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5DA8E1DB-E505-9A9A-A071-2DF14DE428FF}"/>
              </a:ext>
            </a:extLst>
          </p:cNvPr>
          <p:cNvSpPr/>
          <p:nvPr/>
        </p:nvSpPr>
        <p:spPr>
          <a:xfrm>
            <a:off x="8507506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Interfaces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27F11C8-39AE-37EE-A9E7-405532236B1A}"/>
              </a:ext>
            </a:extLst>
          </p:cNvPr>
          <p:cNvSpPr/>
          <p:nvPr/>
        </p:nvSpPr>
        <p:spPr>
          <a:xfrm>
            <a:off x="4585448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Cached Repositories</a:t>
            </a:r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D3A37116-53B6-C109-B8A9-E4C3B63EA531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 Accessors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4B5313D8-019F-2FC4-0663-DA74B3A28F30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Repositories</a:t>
            </a:r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21F05C3D-1C80-9208-B2A2-317A1FF63B26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Emailing Implementations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BEB0E270-75D2-A5C4-D0E3-2AD363569A38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System Clock</a:t>
            </a:r>
          </a:p>
        </p:txBody>
      </p:sp>
      <p:sp>
        <p:nvSpPr>
          <p:cNvPr id="21" name="Rounded Rectangle 10">
            <a:extLst>
              <a:ext uri="{FF2B5EF4-FFF2-40B4-BE49-F238E27FC236}">
                <a16:creationId xmlns:a16="http://schemas.microsoft.com/office/drawing/2014/main" id="{B13F1CCF-E456-2173-6C5D-B64A2F841847}"/>
              </a:ext>
            </a:extLst>
          </p:cNvPr>
          <p:cNvSpPr/>
          <p:nvPr/>
        </p:nvSpPr>
        <p:spPr>
          <a:xfrm>
            <a:off x="663388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Services</a:t>
            </a:r>
          </a:p>
        </p:txBody>
      </p:sp>
      <p:sp>
        <p:nvSpPr>
          <p:cNvPr id="22" name="Rounded Rectangle 6">
            <a:extLst>
              <a:ext uri="{FF2B5EF4-FFF2-40B4-BE49-F238E27FC236}">
                <a16:creationId xmlns:a16="http://schemas.microsoft.com/office/drawing/2014/main" id="{163BAD1F-1D42-777F-1498-C87B59C9D5F4}"/>
              </a:ext>
            </a:extLst>
          </p:cNvPr>
          <p:cNvSpPr/>
          <p:nvPr/>
        </p:nvSpPr>
        <p:spPr>
          <a:xfrm>
            <a:off x="2711824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DbContext</a:t>
            </a:r>
            <a:r>
              <a:rPr lang="en-US" dirty="0"/>
              <a:t> classes</a:t>
            </a:r>
          </a:p>
        </p:txBody>
      </p:sp>
      <p:sp>
        <p:nvSpPr>
          <p:cNvPr id="23" name="Rounded Rectangle 6">
            <a:extLst>
              <a:ext uri="{FF2B5EF4-FFF2-40B4-BE49-F238E27FC236}">
                <a16:creationId xmlns:a16="http://schemas.microsoft.com/office/drawing/2014/main" id="{611941C8-FD24-283F-75A9-F578C022AC38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Clients</a:t>
            </a:r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A10AAF50-67E2-6E80-DAC8-A6F5538ABD44}"/>
              </a:ext>
            </a:extLst>
          </p:cNvPr>
          <p:cNvSpPr/>
          <p:nvPr/>
        </p:nvSpPr>
        <p:spPr>
          <a:xfrm>
            <a:off x="2711824" y="3633999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Storage Accessors</a:t>
            </a:r>
          </a:p>
        </p:txBody>
      </p:sp>
      <p:sp>
        <p:nvSpPr>
          <p:cNvPr id="25" name="Rounded Rectangle 7">
            <a:extLst>
              <a:ext uri="{FF2B5EF4-FFF2-40B4-BE49-F238E27FC236}">
                <a16:creationId xmlns:a16="http://schemas.microsoft.com/office/drawing/2014/main" id="{D3C3C275-E826-2A01-6F8D-80E538B96242}"/>
              </a:ext>
            </a:extLst>
          </p:cNvPr>
          <p:cNvSpPr/>
          <p:nvPr/>
        </p:nvSpPr>
        <p:spPr>
          <a:xfrm>
            <a:off x="2704204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SMS Implementations</a:t>
            </a:r>
            <a:endParaRPr lang="en-US" sz="1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1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510723-FB28-31BF-F470-014F3036A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14" y="340720"/>
            <a:ext cx="5443720" cy="1231106"/>
          </a:xfrm>
        </p:spPr>
        <p:txBody>
          <a:bodyPr>
            <a:normAutofit/>
          </a:bodyPr>
          <a:lstStyle/>
          <a:p>
            <a:r>
              <a:rPr lang="en-US" dirty="0"/>
              <a:t>What belongs in the </a:t>
            </a:r>
            <a:r>
              <a:rPr lang="en-US" dirty="0">
                <a:solidFill>
                  <a:schemeClr val="accent6"/>
                </a:solidFill>
              </a:rPr>
              <a:t>Web</a:t>
            </a:r>
            <a:r>
              <a:rPr lang="en-US" dirty="0"/>
              <a:t> project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DB38D639-EB90-5528-BA19-45652BC3B7B7}"/>
              </a:ext>
            </a:extLst>
          </p:cNvPr>
          <p:cNvSpPr/>
          <p:nvPr/>
        </p:nvSpPr>
        <p:spPr>
          <a:xfrm>
            <a:off x="8507506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Interfaces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91B7CC9D-9AC3-FCA5-B946-77C2FB450751}"/>
              </a:ext>
            </a:extLst>
          </p:cNvPr>
          <p:cNvSpPr/>
          <p:nvPr/>
        </p:nvSpPr>
        <p:spPr>
          <a:xfrm>
            <a:off x="838200" y="3638870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60B44655-392C-7DD6-27AD-105C4153BD07}"/>
              </a:ext>
            </a:extLst>
          </p:cNvPr>
          <p:cNvSpPr/>
          <p:nvPr/>
        </p:nvSpPr>
        <p:spPr>
          <a:xfrm>
            <a:off x="838200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Endpoints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AF80B8E9-D3F5-5AC9-AB4B-11D46080F28A}"/>
              </a:ext>
            </a:extLst>
          </p:cNvPr>
          <p:cNvSpPr/>
          <p:nvPr/>
        </p:nvSpPr>
        <p:spPr>
          <a:xfrm>
            <a:off x="838200" y="4509244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Binders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9AD6CD-C4B2-D76E-F769-D403494EB1E7}"/>
              </a:ext>
            </a:extLst>
          </p:cNvPr>
          <p:cNvSpPr/>
          <p:nvPr/>
        </p:nvSpPr>
        <p:spPr>
          <a:xfrm>
            <a:off x="838200" y="5379618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Tag Helpers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D8679B-D881-6A59-4ADC-D3DD6811146E}"/>
              </a:ext>
            </a:extLst>
          </p:cNvPr>
          <p:cNvSpPr/>
          <p:nvPr/>
        </p:nvSpPr>
        <p:spPr>
          <a:xfrm>
            <a:off x="6633882" y="5379618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Services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0BE99378-5369-A230-6683-80BC71DF5D04}"/>
              </a:ext>
            </a:extLst>
          </p:cNvPr>
          <p:cNvSpPr/>
          <p:nvPr/>
        </p:nvSpPr>
        <p:spPr>
          <a:xfrm>
            <a:off x="2711824" y="1898122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Razor Pages</a:t>
            </a:r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3C2AFDB1-7A3A-5CA8-ADE8-4D7ED67E248E}"/>
              </a:ext>
            </a:extLst>
          </p:cNvPr>
          <p:cNvSpPr/>
          <p:nvPr/>
        </p:nvSpPr>
        <p:spPr>
          <a:xfrm>
            <a:off x="838200" y="2768496"/>
            <a:ext cx="164592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Models</a:t>
            </a:r>
          </a:p>
        </p:txBody>
      </p:sp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5A60DD7C-D442-1E4D-252B-E5D2373C3CAE}"/>
              </a:ext>
            </a:extLst>
          </p:cNvPr>
          <p:cNvSpPr/>
          <p:nvPr/>
        </p:nvSpPr>
        <p:spPr>
          <a:xfrm>
            <a:off x="6633882" y="4509244"/>
            <a:ext cx="1645920" cy="662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Composition Root</a:t>
            </a:r>
          </a:p>
        </p:txBody>
      </p:sp>
    </p:spTree>
    <p:extLst>
      <p:ext uri="{BB962C8B-B14F-4D97-AF65-F5344CB8AC3E}">
        <p14:creationId xmlns:p14="http://schemas.microsoft.com/office/powerpoint/2010/main" val="56102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553998"/>
          </a:xfrm>
        </p:spPr>
        <p:txBody>
          <a:bodyPr/>
          <a:lstStyle/>
          <a:p>
            <a:r>
              <a:rPr lang="en-US" dirty="0"/>
              <a:t>Why Clean Architecture?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830997"/>
          </a:xfrm>
        </p:spPr>
        <p:txBody>
          <a:bodyPr/>
          <a:lstStyle/>
          <a:p>
            <a:r>
              <a:rPr lang="en-US" dirty="0"/>
              <a:t>How to organize code following Clean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88353" y="4106047"/>
            <a:ext cx="3957522" cy="800219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sz="1600" dirty="0" err="1">
                <a:latin typeface="Consolas" panose="020B0609020204030204" pitchFamily="49" charset="0"/>
              </a:rPr>
              <a:t>Ardalis.CleanArchitecture.Template</a:t>
            </a:r>
            <a:r>
              <a:rPr lang="en-US" sz="1600" dirty="0"/>
              <a:t> </a:t>
            </a:r>
            <a:r>
              <a:rPr lang="en-US" dirty="0"/>
              <a:t>to create ASP.NET solutions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AC427-FAA9-1A0F-D493-42F058AFE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EF1B-1055-118D-1F43-4C21E006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6767146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 err="1"/>
              <a:t>NimblePros</a:t>
            </a:r>
            <a:r>
              <a:rPr lang="en-US" dirty="0"/>
              <a:t> </a:t>
            </a:r>
            <a:r>
              <a:rPr lang="en-US" dirty="0" err="1"/>
              <a:t>SampleToDo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BB15D-D017-6A94-5C5D-9F2D8987D6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GitHub.com/ardalis/</a:t>
            </a:r>
            <a:r>
              <a:rPr lang="en-US" dirty="0" err="1"/>
              <a:t>CleanArchitecture</a:t>
            </a:r>
            <a:r>
              <a:rPr lang="en-US" dirty="0"/>
              <a:t>   Sample</a:t>
            </a:r>
          </a:p>
        </p:txBody>
      </p:sp>
      <p:pic>
        <p:nvPicPr>
          <p:cNvPr id="6" name="Picture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97BEC4DE-B1F7-1EDA-B1D0-031E02DF58E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5556" b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967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9E2A-4DAB-98B4-E8D4-73C895883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5BB1-6488-B8D8-8358-C352D916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E2F61-843E-7EAF-833D-504CF956ED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9892753" cy="196977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sz="3200" dirty="0" err="1">
                <a:latin typeface="Consolas" panose="020B0609020204030204" pitchFamily="49" charset="0"/>
              </a:rPr>
              <a:t>Ardalis.CleanArchitecture.Template</a:t>
            </a:r>
            <a:r>
              <a:rPr lang="en-US" sz="3200" dirty="0"/>
              <a:t> </a:t>
            </a:r>
            <a:r>
              <a:rPr lang="en-US" dirty="0"/>
              <a:t>to create ASP.NET solutions</a:t>
            </a:r>
          </a:p>
        </p:txBody>
      </p:sp>
    </p:spTree>
    <p:extLst>
      <p:ext uri="{BB962C8B-B14F-4D97-AF65-F5344CB8AC3E}">
        <p14:creationId xmlns:p14="http://schemas.microsoft.com/office/powerpoint/2010/main" val="19250597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 dirty="0"/>
              <a:t>Install the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73563" y="3059669"/>
            <a:ext cx="6530174" cy="738664"/>
          </a:xfrm>
        </p:spPr>
        <p:txBody>
          <a:bodyPr/>
          <a:lstStyle/>
          <a:p>
            <a:pPr lvl="0"/>
            <a:r>
              <a:rPr lang="en-US" sz="2400" b="1" dirty="0">
                <a:latin typeface="Consolas" panose="020B0609020204030204" pitchFamily="49" charset="0"/>
              </a:rPr>
              <a:t>dotnet new install </a:t>
            </a:r>
            <a:r>
              <a:rPr lang="en-US" sz="2400" b="1" dirty="0" err="1">
                <a:latin typeface="Consolas" panose="020B0609020204030204" pitchFamily="49" charset="0"/>
              </a:rPr>
              <a:t>Ardalis.CleanArchitecture.Template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6EFFC-D849-E9AD-9D02-534F69E28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C7D95-FDB8-663E-F499-730F73ED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 dirty="0"/>
              <a:t>Create a new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E7970-B41E-0E7E-63A1-7CA957E9D9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73563" y="3059669"/>
            <a:ext cx="6530174" cy="738664"/>
          </a:xfrm>
        </p:spPr>
        <p:txBody>
          <a:bodyPr/>
          <a:lstStyle/>
          <a:p>
            <a:pPr lvl="0"/>
            <a:r>
              <a:rPr lang="en-US" sz="2400" b="1" dirty="0">
                <a:latin typeface="Consolas" panose="020B0609020204030204" pitchFamily="49" charset="0"/>
              </a:rPr>
              <a:t>dotnet new clean-arch -o </a:t>
            </a:r>
            <a:r>
              <a:rPr lang="en-US" sz="2400" b="1" dirty="0" err="1">
                <a:latin typeface="Consolas" panose="020B0609020204030204" pitchFamily="49" charset="0"/>
              </a:rPr>
              <a:t>Your.ProjectName</a:t>
            </a:r>
            <a:r>
              <a:rPr lang="en-US" sz="2400" b="1" dirty="0">
                <a:latin typeface="Consolas" panose="020B0609020204030204" pitchFamily="49" charset="0"/>
              </a:rPr>
              <a:t> --aspire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392183-859A-B7C8-EDFF-DC14D97E9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237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dotnet new clean-arch -o Your.ProjectName</a:t>
            </a:r>
            <a:r>
              <a:rPr kumimoji="0" lang="en-US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21581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979BB-CB5D-13AE-1868-F944E7263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320E-7006-0197-954D-5A2DF0D09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9737118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 err="1"/>
              <a:t>Ardalis.CleanArchitecture.Template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AB40-1D76-A063-54FB-E570387646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7696177" cy="830997"/>
          </a:xfrm>
        </p:spPr>
        <p:txBody>
          <a:bodyPr/>
          <a:lstStyle/>
          <a:p>
            <a:r>
              <a:rPr lang="en-US" dirty="0"/>
              <a:t>GitHub.com/ardalis/</a:t>
            </a:r>
            <a:r>
              <a:rPr lang="en-US" dirty="0" err="1"/>
              <a:t>CleanArchitecture</a:t>
            </a:r>
            <a:endParaRPr lang="en-US" dirty="0"/>
          </a:p>
          <a:p>
            <a:r>
              <a:rPr lang="en-US" dirty="0"/>
              <a:t>NuGet.org/packages/</a:t>
            </a:r>
            <a:r>
              <a:rPr lang="en-US" dirty="0" err="1"/>
              <a:t>Ardalis.CleanArchitecture.Template</a:t>
            </a:r>
            <a:endParaRPr lang="en-US" dirty="0"/>
          </a:p>
        </p:txBody>
      </p:sp>
      <p:pic>
        <p:nvPicPr>
          <p:cNvPr id="6" name="Picture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7A4BDF02-941E-A156-B670-387372A0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5556" b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56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89CD-31AE-DD57-54AD-2C98AE167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7188AC0F-C188-F05F-8566-ECB84ECE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C30A74AB-FCF7-A8A5-5775-743689E8646A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25ED4B53-2A86-8796-B32B-65AF76EFDC9A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E942F-A344-E0DF-3416-164496C2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575AED-A24C-86CA-DE00-4513962C5735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C06ED9F8-F180-C226-3896-A91011B32A38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54113269-2436-A3FD-40DF-BF52F03BE893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3328" y="1513782"/>
            <a:ext cx="5958672" cy="553998"/>
          </a:xfrm>
        </p:spPr>
        <p:txBody>
          <a:bodyPr/>
          <a:lstStyle/>
          <a:p>
            <a:r>
              <a:rPr lang="en-US" dirty="0" err="1"/>
              <a:t>NimblePros</a:t>
            </a:r>
            <a:r>
              <a:rPr lang="en-US" dirty="0"/>
              <a:t> Academy (academy.nimblepros.com)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3077" y="3337451"/>
            <a:ext cx="4511136" cy="276999"/>
          </a:xfrm>
        </p:spPr>
        <p:txBody>
          <a:bodyPr/>
          <a:lstStyle/>
          <a:p>
            <a:r>
              <a:rPr lang="en-US" dirty="0"/>
              <a:t>Ardalis.com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48320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Frequent videos on coding practices and principles.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Several free videos on Clean Architecture, </a:t>
            </a:r>
            <a:r>
              <a:rPr lang="en-US" dirty="0" err="1"/>
              <a:t>eShopOnWeb</a:t>
            </a:r>
            <a:r>
              <a:rPr lang="en-US" dirty="0"/>
              <a:t>, etc.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1858676"/>
            <a:ext cx="4511135" cy="48320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b="1" dirty="0"/>
              <a:t>Introducing Clean Architecture Course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Use code </a:t>
            </a:r>
            <a:r>
              <a:rPr lang="en-US" b="1" dirty="0"/>
              <a:t>NETCONF20</a:t>
            </a:r>
            <a:r>
              <a:rPr lang="en-US" dirty="0"/>
              <a:t> for 20% off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6F819D8-77BB-BD9A-9C7E-5C0D22654BB2}"/>
              </a:ext>
            </a:extLst>
          </p:cNvPr>
          <p:cNvSpPr txBox="1">
            <a:spLocks/>
          </p:cNvSpPr>
          <p:nvPr/>
        </p:nvSpPr>
        <p:spPr>
          <a:xfrm>
            <a:off x="723077" y="1507147"/>
            <a:ext cx="451113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YouTube.com/ardalis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45D16B-932A-7EEA-0906-716C0EEDFAFB}"/>
              </a:ext>
            </a:extLst>
          </p:cNvPr>
          <p:cNvSpPr txBox="1">
            <a:spLocks/>
          </p:cNvSpPr>
          <p:nvPr/>
        </p:nvSpPr>
        <p:spPr>
          <a:xfrm>
            <a:off x="570677" y="3711822"/>
            <a:ext cx="4511136" cy="4832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Thousands of articles on software development topics</a:t>
            </a:r>
          </a:p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Multiple eBooks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E64B087-820B-4D43-EC5F-212E9A583983}"/>
              </a:ext>
            </a:extLst>
          </p:cNvPr>
          <p:cNvSpPr txBox="1">
            <a:spLocks/>
          </p:cNvSpPr>
          <p:nvPr/>
        </p:nvSpPr>
        <p:spPr>
          <a:xfrm>
            <a:off x="723077" y="4984386"/>
            <a:ext cx="451113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DevIQ.com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D24E0FF-63B6-ABB6-8B2D-BB4C207D7B8F}"/>
              </a:ext>
            </a:extLst>
          </p:cNvPr>
          <p:cNvSpPr txBox="1">
            <a:spLocks/>
          </p:cNvSpPr>
          <p:nvPr/>
        </p:nvSpPr>
        <p:spPr>
          <a:xfrm>
            <a:off x="570677" y="5358757"/>
            <a:ext cx="4511136" cy="4832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Tx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Go to reference for software development</a:t>
            </a:r>
          </a:p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Principles, Patterns, Practices, and more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F1CA05-ADDF-D060-901F-13A91FA81569}"/>
              </a:ext>
            </a:extLst>
          </p:cNvPr>
          <p:cNvSpPr txBox="1">
            <a:spLocks/>
          </p:cNvSpPr>
          <p:nvPr/>
        </p:nvSpPr>
        <p:spPr>
          <a:xfrm>
            <a:off x="6233328" y="3337451"/>
            <a:ext cx="59586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NimblePros.com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2E0FFC5-6C0E-A572-0D9D-3461B40B1F47}"/>
              </a:ext>
            </a:extLst>
          </p:cNvPr>
          <p:cNvSpPr txBox="1">
            <a:spLocks/>
          </p:cNvSpPr>
          <p:nvPr/>
        </p:nvSpPr>
        <p:spPr>
          <a:xfrm>
            <a:off x="6096000" y="3711822"/>
            <a:ext cx="4511135" cy="7817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Free Email Courses (DDD, SOLID, etc.)</a:t>
            </a:r>
          </a:p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Free monthly webinars</a:t>
            </a:r>
          </a:p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Professional training and mentoring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61F61E0-9818-AE42-8DC8-36841D0FC12F}"/>
              </a:ext>
            </a:extLst>
          </p:cNvPr>
          <p:cNvSpPr txBox="1">
            <a:spLocks/>
          </p:cNvSpPr>
          <p:nvPr/>
        </p:nvSpPr>
        <p:spPr>
          <a:xfrm>
            <a:off x="6233328" y="4984386"/>
            <a:ext cx="59586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the </a:t>
            </a:r>
            <a:r>
              <a:rPr lang="en-US" dirty="0" err="1"/>
              <a:t>Codez</a:t>
            </a:r>
            <a:r>
              <a:rPr lang="en-US" dirty="0"/>
              <a:t>!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4B06998-955E-8418-EF1D-E449AEB01693}"/>
              </a:ext>
            </a:extLst>
          </p:cNvPr>
          <p:cNvSpPr txBox="1">
            <a:spLocks/>
          </p:cNvSpPr>
          <p:nvPr/>
        </p:nvSpPr>
        <p:spPr>
          <a:xfrm>
            <a:off x="6096000" y="5358757"/>
            <a:ext cx="4511135" cy="4832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GitHub.com/ardalis/</a:t>
            </a:r>
            <a:r>
              <a:rPr lang="en-US" b="1" dirty="0" err="1"/>
              <a:t>CleanArchitecture</a:t>
            </a:r>
            <a:endParaRPr lang="en-US" b="1" dirty="0"/>
          </a:p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GitHub.com/</a:t>
            </a:r>
            <a:r>
              <a:rPr lang="en-US" b="1" dirty="0" err="1"/>
              <a:t>NimblePros</a:t>
            </a:r>
            <a:r>
              <a:rPr lang="en-US" b="1" dirty="0"/>
              <a:t>/</a:t>
            </a:r>
            <a:r>
              <a:rPr lang="en-US" b="1" dirty="0" err="1"/>
              <a:t>eShopOnWeb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D111-C685-B45E-57B6-0A5AA9FA7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9D8D-879A-A851-933B-5458DD4B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135828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en-US" dirty="0"/>
              <a:t>Why Clean Architecture?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75391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929117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2315486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368" y="2197893"/>
            <a:ext cx="7305914" cy="2462213"/>
          </a:xfrm>
        </p:spPr>
        <p:txBody>
          <a:bodyPr/>
          <a:lstStyle/>
          <a:p>
            <a:pPr algn="l"/>
            <a:r>
              <a:rPr lang="en-US" dirty="0"/>
              <a:t>Tight coupling to infrastructure dependencies leads to Big Balls of Mud that are difficult to test</a:t>
            </a:r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1767007"/>
            <a:ext cx="11060491" cy="3323987"/>
          </a:xfrm>
        </p:spPr>
        <p:txBody>
          <a:bodyPr/>
          <a:lstStyle/>
          <a:p>
            <a:r>
              <a:rPr lang="en-US" dirty="0"/>
              <a:t>Clean Architecture forces dependencies to flow toward business (domain) logic,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not</a:t>
            </a:r>
            <a:r>
              <a:rPr lang="en-US" dirty="0"/>
              <a:t>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Two approaches to layered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12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Traditional “N-Tier”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276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Domain-Centric Architecture(s)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DDA9C2-EC3B-A436-5595-425FF1E747F2}"/>
              </a:ext>
            </a:extLst>
          </p:cNvPr>
          <p:cNvSpPr/>
          <p:nvPr/>
        </p:nvSpPr>
        <p:spPr>
          <a:xfrm>
            <a:off x="2213414" y="2372304"/>
            <a:ext cx="1695157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78B459-5583-B581-AB8D-1377A1BE9E7C}"/>
              </a:ext>
            </a:extLst>
          </p:cNvPr>
          <p:cNvSpPr/>
          <p:nvPr/>
        </p:nvSpPr>
        <p:spPr>
          <a:xfrm>
            <a:off x="2213414" y="3565092"/>
            <a:ext cx="1695157" cy="7033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AB9C12-FDCF-5BA0-68C5-36221461C00D}"/>
              </a:ext>
            </a:extLst>
          </p:cNvPr>
          <p:cNvSpPr/>
          <p:nvPr/>
        </p:nvSpPr>
        <p:spPr>
          <a:xfrm>
            <a:off x="2213414" y="4705630"/>
            <a:ext cx="1695157" cy="7033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Access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B65F2C6-FA98-9836-487E-2C6F93C77593}"/>
              </a:ext>
            </a:extLst>
          </p:cNvPr>
          <p:cNvSpPr/>
          <p:nvPr/>
        </p:nvSpPr>
        <p:spPr>
          <a:xfrm>
            <a:off x="2916798" y="3209619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4FA3C8C-1A51-A299-12E1-9E30236248C3}"/>
              </a:ext>
            </a:extLst>
          </p:cNvPr>
          <p:cNvSpPr/>
          <p:nvPr/>
        </p:nvSpPr>
        <p:spPr>
          <a:xfrm>
            <a:off x="2916798" y="4350157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518F946B-FEDF-3C6D-D47E-9774BA16D036}"/>
              </a:ext>
            </a:extLst>
          </p:cNvPr>
          <p:cNvSpPr/>
          <p:nvPr/>
        </p:nvSpPr>
        <p:spPr>
          <a:xfrm>
            <a:off x="2548154" y="5846168"/>
            <a:ext cx="1024569" cy="826265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5254833-4D99-9E4E-53A6-1EBC9790FD5A}"/>
              </a:ext>
            </a:extLst>
          </p:cNvPr>
          <p:cNvSpPr/>
          <p:nvPr/>
        </p:nvSpPr>
        <p:spPr>
          <a:xfrm>
            <a:off x="2916245" y="5490695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FA55E6-3E99-2C7A-F51D-92496C0319A1}"/>
              </a:ext>
            </a:extLst>
          </p:cNvPr>
          <p:cNvSpPr/>
          <p:nvPr/>
        </p:nvSpPr>
        <p:spPr>
          <a:xfrm>
            <a:off x="6172200" y="2638241"/>
            <a:ext cx="1695157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UI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BA5C1D-840B-DA38-5B3E-2CB619A22AA8}"/>
              </a:ext>
            </a:extLst>
          </p:cNvPr>
          <p:cNvSpPr/>
          <p:nvPr/>
        </p:nvSpPr>
        <p:spPr>
          <a:xfrm>
            <a:off x="6172201" y="3778781"/>
            <a:ext cx="3825551" cy="7033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(Business)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4F29223-23B3-5A21-65E3-B2DEDA5CA189}"/>
              </a:ext>
            </a:extLst>
          </p:cNvPr>
          <p:cNvSpPr/>
          <p:nvPr/>
        </p:nvSpPr>
        <p:spPr>
          <a:xfrm>
            <a:off x="8327764" y="2639665"/>
            <a:ext cx="1695157" cy="7033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  <a:br>
              <a:rPr lang="en-US" dirty="0"/>
            </a:br>
            <a:r>
              <a:rPr lang="en-US" sz="1400" dirty="0"/>
              <a:t>(inc. data access)</a:t>
            </a:r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F88F103-0C3F-6CFE-5151-C68B6B3D3CE2}"/>
              </a:ext>
            </a:extLst>
          </p:cNvPr>
          <p:cNvSpPr/>
          <p:nvPr/>
        </p:nvSpPr>
        <p:spPr>
          <a:xfrm>
            <a:off x="6875585" y="3423307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9839AD1-5B08-257B-8588-CA57CCE147B2}"/>
              </a:ext>
            </a:extLst>
          </p:cNvPr>
          <p:cNvSpPr/>
          <p:nvPr/>
        </p:nvSpPr>
        <p:spPr>
          <a:xfrm>
            <a:off x="9031149" y="3423309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573E7AE0-31BF-1531-889C-0D9FA471FA3E}"/>
              </a:ext>
            </a:extLst>
          </p:cNvPr>
          <p:cNvSpPr/>
          <p:nvPr/>
        </p:nvSpPr>
        <p:spPr>
          <a:xfrm>
            <a:off x="10864413" y="2576800"/>
            <a:ext cx="1024569" cy="826265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48C3F2C-74C5-AB56-964C-4362A524E7AD}"/>
              </a:ext>
            </a:extLst>
          </p:cNvPr>
          <p:cNvSpPr/>
          <p:nvPr/>
        </p:nvSpPr>
        <p:spPr>
          <a:xfrm rot="16200000">
            <a:off x="10339134" y="2870679"/>
            <a:ext cx="288388" cy="273793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115180CF-5958-91EE-D7FC-E7C07E021723}"/>
              </a:ext>
            </a:extLst>
          </p:cNvPr>
          <p:cNvSpPr/>
          <p:nvPr/>
        </p:nvSpPr>
        <p:spPr>
          <a:xfrm>
            <a:off x="2980760" y="824753"/>
            <a:ext cx="6230471" cy="553122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DA41745-792C-293C-10F8-A6655E8C382D}"/>
              </a:ext>
            </a:extLst>
          </p:cNvPr>
          <p:cNvSpPr/>
          <p:nvPr/>
        </p:nvSpPr>
        <p:spPr>
          <a:xfrm>
            <a:off x="4644831" y="2377888"/>
            <a:ext cx="2902325" cy="2424953"/>
          </a:xfrm>
          <a:prstGeom prst="hex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Abstractions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53926C-E1A9-50A1-36AF-7A4E25D92805}"/>
              </a:ext>
            </a:extLst>
          </p:cNvPr>
          <p:cNvSpPr/>
          <p:nvPr/>
        </p:nvSpPr>
        <p:spPr>
          <a:xfrm rot="17783102">
            <a:off x="3446023" y="2392676"/>
            <a:ext cx="1792941" cy="5463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 Project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B6212E-8A3F-722A-1B35-2FE60A857010}"/>
              </a:ext>
            </a:extLst>
          </p:cNvPr>
          <p:cNvSpPr/>
          <p:nvPr/>
        </p:nvSpPr>
        <p:spPr>
          <a:xfrm rot="3823015">
            <a:off x="6970293" y="2300422"/>
            <a:ext cx="1792941" cy="58758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Infrastructure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DE49D-9F26-F32A-7238-5C4F0D25B51D}"/>
              </a:ext>
            </a:extLst>
          </p:cNvPr>
          <p:cNvSpPr txBox="1"/>
          <p:nvPr/>
        </p:nvSpPr>
        <p:spPr>
          <a:xfrm>
            <a:off x="5105543" y="2594216"/>
            <a:ext cx="198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Core Project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FCD965-F458-68BD-492F-4B3A2B92DA1B}"/>
              </a:ext>
            </a:extLst>
          </p:cNvPr>
          <p:cNvSpPr/>
          <p:nvPr/>
        </p:nvSpPr>
        <p:spPr>
          <a:xfrm>
            <a:off x="5199522" y="5433903"/>
            <a:ext cx="1792941" cy="5463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Projects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04413E-9D11-85F2-1810-0599D6922999}"/>
              </a:ext>
            </a:extLst>
          </p:cNvPr>
          <p:cNvSpPr/>
          <p:nvPr/>
        </p:nvSpPr>
        <p:spPr>
          <a:xfrm rot="1778827">
            <a:off x="4622843" y="2723199"/>
            <a:ext cx="298492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5F4E74-DEAD-AB94-C3F1-CC7522E16AEA}"/>
              </a:ext>
            </a:extLst>
          </p:cNvPr>
          <p:cNvSpPr/>
          <p:nvPr/>
        </p:nvSpPr>
        <p:spPr>
          <a:xfrm rot="9175654">
            <a:off x="7259589" y="2651197"/>
            <a:ext cx="298492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067794-753C-488C-189A-CB205A87963A}"/>
              </a:ext>
            </a:extLst>
          </p:cNvPr>
          <p:cNvSpPr/>
          <p:nvPr/>
        </p:nvSpPr>
        <p:spPr>
          <a:xfrm rot="16200000">
            <a:off x="5946746" y="4960114"/>
            <a:ext cx="298492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B99C2B87-35AC-2D76-BF69-8DB65DE759A3}"/>
              </a:ext>
            </a:extLst>
          </p:cNvPr>
          <p:cNvSpPr/>
          <p:nvPr/>
        </p:nvSpPr>
        <p:spPr>
          <a:xfrm>
            <a:off x="9163348" y="510988"/>
            <a:ext cx="1116110" cy="96073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3A3018FC-1DF6-16A4-B6A5-9C0219C4A4BD}"/>
              </a:ext>
            </a:extLst>
          </p:cNvPr>
          <p:cNvSpPr/>
          <p:nvPr/>
        </p:nvSpPr>
        <p:spPr>
          <a:xfrm>
            <a:off x="10105169" y="1920721"/>
            <a:ext cx="1151967" cy="960736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DB</a:t>
            </a:r>
          </a:p>
          <a:p>
            <a:pPr algn="ctr"/>
            <a:r>
              <a:rPr lang="en-US" sz="1100" dirty="0"/>
              <a:t>(SQLite, etc.)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87AFBAE-8751-F905-DCE9-2DF7951BC5B4}"/>
              </a:ext>
            </a:extLst>
          </p:cNvPr>
          <p:cNvSpPr/>
          <p:nvPr/>
        </p:nvSpPr>
        <p:spPr>
          <a:xfrm rot="19847740">
            <a:off x="7947669" y="1553672"/>
            <a:ext cx="1215729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0C36D90-76BA-9078-5768-DB9E03F36F18}"/>
              </a:ext>
            </a:extLst>
          </p:cNvPr>
          <p:cNvSpPr/>
          <p:nvPr/>
        </p:nvSpPr>
        <p:spPr>
          <a:xfrm rot="21045307">
            <a:off x="8361975" y="2407972"/>
            <a:ext cx="1602716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20DF623-4EDC-CFC6-523D-748AAEB9ECF8}"/>
              </a:ext>
            </a:extLst>
          </p:cNvPr>
          <p:cNvSpPr/>
          <p:nvPr/>
        </p:nvSpPr>
        <p:spPr>
          <a:xfrm rot="1713499">
            <a:off x="2404496" y="1859649"/>
            <a:ext cx="1697666" cy="31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99A5E76-D6B7-8789-086B-95A8A402B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31572" y="599881"/>
            <a:ext cx="2590800" cy="21209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D54CB6-72B3-7F02-2463-488851E17C76}"/>
              </a:ext>
            </a:extLst>
          </p:cNvPr>
          <p:cNvSpPr txBox="1">
            <a:spLocks/>
          </p:cNvSpPr>
          <p:nvPr/>
        </p:nvSpPr>
        <p:spPr>
          <a:xfrm>
            <a:off x="8692821" y="4729382"/>
            <a:ext cx="4622646" cy="122835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 dirty="0"/>
              <a:t>Look! It uses hexagons!</a:t>
            </a:r>
          </a:p>
        </p:txBody>
      </p:sp>
    </p:spTree>
    <p:extLst>
      <p:ext uri="{BB962C8B-B14F-4D97-AF65-F5344CB8AC3E}">
        <p14:creationId xmlns:p14="http://schemas.microsoft.com/office/powerpoint/2010/main" val="3747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nion Architecture Is Interesting">
            <a:extLst>
              <a:ext uri="{FF2B5EF4-FFF2-40B4-BE49-F238E27FC236}">
                <a16:creationId xmlns:a16="http://schemas.microsoft.com/office/drawing/2014/main" id="{10C76F0B-4CE9-EDD1-C874-5CF571D7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798" y="804768"/>
            <a:ext cx="5391912" cy="539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sliced onion">
            <a:extLst>
              <a:ext uri="{FF2B5EF4-FFF2-40B4-BE49-F238E27FC236}">
                <a16:creationId xmlns:a16="http://schemas.microsoft.com/office/drawing/2014/main" id="{1866EF75-43B0-ABF6-D391-D75F39D9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293" r="30216"/>
          <a:stretch/>
        </p:blipFill>
        <p:spPr>
          <a:xfrm>
            <a:off x="2955341" y="1003494"/>
            <a:ext cx="4938369" cy="48510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93B18C-D43B-B371-5F62-C10B41735F71}"/>
              </a:ext>
            </a:extLst>
          </p:cNvPr>
          <p:cNvSpPr txBox="1">
            <a:spLocks/>
          </p:cNvSpPr>
          <p:nvPr/>
        </p:nvSpPr>
        <p:spPr>
          <a:xfrm>
            <a:off x="8173442" y="4780588"/>
            <a:ext cx="4622646" cy="122835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 dirty="0"/>
              <a:t>Look! Now it resembles an onion!</a:t>
            </a:r>
          </a:p>
        </p:txBody>
      </p:sp>
    </p:spTree>
    <p:extLst>
      <p:ext uri="{BB962C8B-B14F-4D97-AF65-F5344CB8AC3E}">
        <p14:creationId xmlns:p14="http://schemas.microsoft.com/office/powerpoint/2010/main" val="370272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53DA25D-A9A7-F632-5AF6-4528F5B53FB4}"/>
              </a:ext>
            </a:extLst>
          </p:cNvPr>
          <p:cNvSpPr/>
          <p:nvPr/>
        </p:nvSpPr>
        <p:spPr bwMode="auto">
          <a:xfrm>
            <a:off x="3594202" y="846735"/>
            <a:ext cx="5296204" cy="516453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BF6635-0993-9F09-4D12-55CAB6162C41}"/>
              </a:ext>
            </a:extLst>
          </p:cNvPr>
          <p:cNvSpPr/>
          <p:nvPr/>
        </p:nvSpPr>
        <p:spPr bwMode="auto">
          <a:xfrm>
            <a:off x="4049523" y="1382572"/>
            <a:ext cx="4404411" cy="4119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B4771F-A13A-CD58-6328-723219F74CA5}"/>
              </a:ext>
            </a:extLst>
          </p:cNvPr>
          <p:cNvSpPr/>
          <p:nvPr/>
        </p:nvSpPr>
        <p:spPr bwMode="auto">
          <a:xfrm>
            <a:off x="4472586" y="1843400"/>
            <a:ext cx="3574134" cy="33430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67E674-20A9-1923-07F6-AAFFF3F112C2}"/>
              </a:ext>
            </a:extLst>
          </p:cNvPr>
          <p:cNvSpPr/>
          <p:nvPr/>
        </p:nvSpPr>
        <p:spPr bwMode="auto">
          <a:xfrm>
            <a:off x="4896257" y="2322915"/>
            <a:ext cx="2726790" cy="25505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3940F-1D5E-D85A-D0B7-C4A0D9E95068}"/>
              </a:ext>
            </a:extLst>
          </p:cNvPr>
          <p:cNvSpPr txBox="1"/>
          <p:nvPr/>
        </p:nvSpPr>
        <p:spPr>
          <a:xfrm>
            <a:off x="5419344" y="3156977"/>
            <a:ext cx="188732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Domain Model</a:t>
            </a:r>
          </a:p>
          <a:p>
            <a:pPr algn="l"/>
            <a:r>
              <a:rPr lang="en-US" sz="2000" dirty="0"/>
              <a:t>(entities, aggregates, etc.)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CFC16-3DBA-7D82-9331-E92CAB688943}"/>
              </a:ext>
            </a:extLst>
          </p:cNvPr>
          <p:cNvSpPr txBox="1"/>
          <p:nvPr/>
        </p:nvSpPr>
        <p:spPr>
          <a:xfrm>
            <a:off x="5533034" y="1511129"/>
            <a:ext cx="19970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UI (Endpoints)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5CE10-8B34-F9DD-47FA-E47DB4BF4375}"/>
              </a:ext>
            </a:extLst>
          </p:cNvPr>
          <p:cNvSpPr txBox="1"/>
          <p:nvPr/>
        </p:nvSpPr>
        <p:spPr>
          <a:xfrm>
            <a:off x="5719571" y="1967783"/>
            <a:ext cx="12868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Use Cases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B2475-584A-84D4-4369-A0EE3A9EEA63}"/>
              </a:ext>
            </a:extLst>
          </p:cNvPr>
          <p:cNvSpPr txBox="1"/>
          <p:nvPr/>
        </p:nvSpPr>
        <p:spPr>
          <a:xfrm>
            <a:off x="3642310" y="3207161"/>
            <a:ext cx="5644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07910-CDEC-CA7C-97B2-CB1D0FA58C5F}"/>
              </a:ext>
            </a:extLst>
          </p:cNvPr>
          <p:cNvSpPr txBox="1"/>
          <p:nvPr/>
        </p:nvSpPr>
        <p:spPr>
          <a:xfrm>
            <a:off x="5678044" y="960765"/>
            <a:ext cx="11632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E4C557-ED35-23C4-447B-8D0228A0EB57}"/>
              </a:ext>
            </a:extLst>
          </p:cNvPr>
          <p:cNvSpPr txBox="1"/>
          <p:nvPr/>
        </p:nvSpPr>
        <p:spPr>
          <a:xfrm>
            <a:off x="5781396" y="5561847"/>
            <a:ext cx="11632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2B1D58A-EB02-38CA-64B9-9850C9486D04}"/>
              </a:ext>
            </a:extLst>
          </p:cNvPr>
          <p:cNvSpPr txBox="1">
            <a:spLocks/>
          </p:cNvSpPr>
          <p:nvPr/>
        </p:nvSpPr>
        <p:spPr>
          <a:xfrm>
            <a:off x="8524571" y="5186476"/>
            <a:ext cx="4622646" cy="122835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 dirty="0"/>
              <a:t>Clean</a:t>
            </a:r>
          </a:p>
          <a:p>
            <a:r>
              <a:rPr lang="da-DK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81254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2578</Words>
  <Application>Microsoft Office PowerPoint</Application>
  <PresentationFormat>Widescreen</PresentationFormat>
  <Paragraphs>387</Paragraphs>
  <Slides>67</Slides>
  <Notes>7</Notes>
  <HiddenSlides>40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Wingdings</vt:lpstr>
      <vt:lpstr>Open Sans</vt:lpstr>
      <vt:lpstr>Consolas</vt:lpstr>
      <vt:lpstr>Segoe UI</vt:lpstr>
      <vt:lpstr>Calibri</vt:lpstr>
      <vt:lpstr>Open Sans SemiBold</vt:lpstr>
      <vt:lpstr>Arial</vt:lpstr>
      <vt:lpstr>Segoe Sans Text</vt:lpstr>
      <vt:lpstr>Azure 2023 Template</vt:lpstr>
      <vt:lpstr>Clean Architecture with .NET 9</vt:lpstr>
      <vt:lpstr>Agenda</vt:lpstr>
      <vt:lpstr>01</vt:lpstr>
      <vt:lpstr>Tight coupling to infrastructure dependencies leads to Big Balls of Mud that are difficult to test</vt:lpstr>
      <vt:lpstr>Clean Architecture forces dependencies to flow toward business (domain) logic, not infrastructure</vt:lpstr>
      <vt:lpstr>Two approaches to layered architecture</vt:lpstr>
      <vt:lpstr>PowerPoint Presentation</vt:lpstr>
      <vt:lpstr>PowerPoint Presentation</vt:lpstr>
      <vt:lpstr>PowerPoint Presentation</vt:lpstr>
      <vt:lpstr>Prevent (accidental) dependence on infrastructure by enforcing dependency rules</vt:lpstr>
      <vt:lpstr>Infrastructure Project depends on Core;  Thus, Core cannot depend on Infrastructure</vt:lpstr>
      <vt:lpstr>This can also be enforced via  Architecture Tests</vt:lpstr>
      <vt:lpstr>Demo: eShopOnWeb</vt:lpstr>
      <vt:lpstr>02</vt:lpstr>
      <vt:lpstr>Clean Architecture Rules</vt:lpstr>
      <vt:lpstr>What belongs in the Core project</vt:lpstr>
      <vt:lpstr>What belongs in the Use Cases project</vt:lpstr>
      <vt:lpstr>What belongs in the Infrastructure project</vt:lpstr>
      <vt:lpstr>What belongs in the Web project</vt:lpstr>
      <vt:lpstr>Demo: NimblePros SampleToDo</vt:lpstr>
      <vt:lpstr>03</vt:lpstr>
      <vt:lpstr>Install the Template</vt:lpstr>
      <vt:lpstr>Create a new Solution</vt:lpstr>
      <vt:lpstr>Demo: Ardalis.CleanArchitecture.Template</vt:lpstr>
      <vt:lpstr>Get .NET 9</vt:lpstr>
      <vt:lpstr>Learn More</vt:lpstr>
      <vt:lpstr>Thank you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00</vt:lpstr>
      <vt:lpstr>00</vt:lpstr>
      <vt:lpstr>00</vt:lpstr>
      <vt:lpstr>PowerPoint Presentation</vt:lpstr>
      <vt:lpstr>Lorem ipsum dolor sit amet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Get .NET 9</vt:lpstr>
      <vt:lpstr>Resources</vt:lpstr>
      <vt:lpstr>Thank you</vt:lpstr>
      <vt:lpstr>PowerPoint Presentation</vt:lpstr>
      <vt:lpstr>PowerPoint Presentation</vt:lpstr>
      <vt:lpstr>PowerPoint Presentation</vt:lpstr>
      <vt:lpstr>PowerPoint Presentation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2024-11-14T03:17:33Z</dcterms:modified>
  <cp:category/>
</cp:coreProperties>
</file>